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3" d="100"/>
          <a:sy n="83" d="100"/>
        </p:scale>
        <p:origin x="135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3624-06AE-4EEE-80B4-9B6FAD984FDC}" type="datetimeFigureOut">
              <a:rPr lang="fr-FR" smtClean="0"/>
              <a:t>02/09/2025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BE638-A68B-47DB-8D7C-B65FE85D671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7708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3624-06AE-4EEE-80B4-9B6FAD984FDC}" type="datetimeFigureOut">
              <a:rPr lang="fr-FR" smtClean="0"/>
              <a:t>02/09/2025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BE638-A68B-47DB-8D7C-B65FE85D671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379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3624-06AE-4EEE-80B4-9B6FAD984FDC}" type="datetimeFigureOut">
              <a:rPr lang="fr-FR" smtClean="0"/>
              <a:t>02/09/2025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BE638-A68B-47DB-8D7C-B65FE85D671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2781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3624-06AE-4EEE-80B4-9B6FAD984FDC}" type="datetimeFigureOut">
              <a:rPr lang="fr-FR" smtClean="0"/>
              <a:t>02/09/2025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BE638-A68B-47DB-8D7C-B65FE85D671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2209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3624-06AE-4EEE-80B4-9B6FAD984FDC}" type="datetimeFigureOut">
              <a:rPr lang="fr-FR" smtClean="0"/>
              <a:t>02/09/2025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BE638-A68B-47DB-8D7C-B65FE85D671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0029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3624-06AE-4EEE-80B4-9B6FAD984FDC}" type="datetimeFigureOut">
              <a:rPr lang="fr-FR" smtClean="0"/>
              <a:t>02/09/2025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BE638-A68B-47DB-8D7C-B65FE85D671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0889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3624-06AE-4EEE-80B4-9B6FAD984FDC}" type="datetimeFigureOut">
              <a:rPr lang="fr-FR" smtClean="0"/>
              <a:t>02/09/2025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BE638-A68B-47DB-8D7C-B65FE85D671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5384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3624-06AE-4EEE-80B4-9B6FAD984FDC}" type="datetimeFigureOut">
              <a:rPr lang="fr-FR" smtClean="0"/>
              <a:t>02/09/2025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BE638-A68B-47DB-8D7C-B65FE85D671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1330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3624-06AE-4EEE-80B4-9B6FAD984FDC}" type="datetimeFigureOut">
              <a:rPr lang="fr-FR" smtClean="0"/>
              <a:t>02/09/2025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BE638-A68B-47DB-8D7C-B65FE85D671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0754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3624-06AE-4EEE-80B4-9B6FAD984FDC}" type="datetimeFigureOut">
              <a:rPr lang="fr-FR" smtClean="0"/>
              <a:t>02/09/2025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BE638-A68B-47DB-8D7C-B65FE85D671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0410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3624-06AE-4EEE-80B4-9B6FAD984FDC}" type="datetimeFigureOut">
              <a:rPr lang="fr-FR" smtClean="0"/>
              <a:t>02/09/2025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BE638-A68B-47DB-8D7C-B65FE85D671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0694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53624-06AE-4EEE-80B4-9B6FAD984FDC}" type="datetimeFigureOut">
              <a:rPr lang="fr-FR" smtClean="0"/>
              <a:t>02/09/2025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FBE638-A68B-47DB-8D7C-B65FE85D671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1380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84736" y="2837996"/>
            <a:ext cx="4445792" cy="3744000"/>
          </a:xfrm>
          <a:prstGeom prst="rect">
            <a:avLst/>
          </a:prstGeom>
          <a:noFill/>
        </p:spPr>
        <p:txBody>
          <a:bodyPr wrap="square" lIns="82800" tIns="0" rIns="81000" bIns="81000" numCol="2" rtlCol="0" anchor="ctr">
            <a:spAutoFit/>
          </a:bodyPr>
          <a:lstStyle/>
          <a:p>
            <a:pPr>
              <a:lnSpc>
                <a:spcPts val="1300"/>
              </a:lnSpc>
            </a:pPr>
            <a:r>
              <a:rPr lang="fr-FR" sz="1000" dirty="0"/>
              <a:t>Marc </a:t>
            </a:r>
            <a:r>
              <a:rPr lang="fr-FR" sz="1000" dirty="0" err="1"/>
              <a:t>Aguert</a:t>
            </a:r>
            <a:r>
              <a:rPr lang="fr-FR" sz="1000" dirty="0"/>
              <a:t> (MC)</a:t>
            </a:r>
          </a:p>
          <a:p>
            <a:pPr>
              <a:lnSpc>
                <a:spcPts val="1300"/>
              </a:lnSpc>
            </a:pPr>
            <a:r>
              <a:rPr lang="fr-FR" sz="1000" dirty="0"/>
              <a:t>Virginie Bagneux (MC)</a:t>
            </a:r>
          </a:p>
          <a:p>
            <a:pPr>
              <a:lnSpc>
                <a:spcPts val="1300"/>
              </a:lnSpc>
            </a:pPr>
            <a:r>
              <a:rPr lang="fr-FR" sz="1000" dirty="0"/>
              <a:t>Hélène </a:t>
            </a:r>
            <a:r>
              <a:rPr lang="fr-FR" sz="1000" dirty="0" err="1"/>
              <a:t>Beaunieux</a:t>
            </a:r>
            <a:r>
              <a:rPr lang="fr-FR" sz="1000" dirty="0"/>
              <a:t> (PR)</a:t>
            </a:r>
          </a:p>
          <a:p>
            <a:pPr>
              <a:lnSpc>
                <a:spcPts val="1300"/>
              </a:lnSpc>
            </a:pPr>
            <a:r>
              <a:rPr lang="fr-FR" sz="1000" dirty="0"/>
              <a:t>Magali </a:t>
            </a:r>
            <a:r>
              <a:rPr lang="fr-FR" sz="1000" dirty="0" err="1"/>
              <a:t>Clobert</a:t>
            </a:r>
            <a:r>
              <a:rPr lang="fr-FR" sz="1000" dirty="0"/>
              <a:t> (MC)</a:t>
            </a:r>
          </a:p>
          <a:p>
            <a:pPr>
              <a:lnSpc>
                <a:spcPts val="1300"/>
              </a:lnSpc>
            </a:pPr>
            <a:r>
              <a:rPr lang="fr-FR" sz="1000" dirty="0"/>
              <a:t>Maryse Delaunay (MC)</a:t>
            </a:r>
          </a:p>
          <a:p>
            <a:pPr>
              <a:lnSpc>
                <a:spcPts val="1300"/>
              </a:lnSpc>
            </a:pPr>
            <a:r>
              <a:rPr lang="fr-FR" sz="1000" dirty="0"/>
              <a:t>Catherine </a:t>
            </a:r>
            <a:r>
              <a:rPr lang="fr-FR" sz="1000" dirty="0" err="1"/>
              <a:t>Garncarzyk</a:t>
            </a:r>
            <a:r>
              <a:rPr lang="fr-FR" sz="1000" dirty="0"/>
              <a:t> (MC)</a:t>
            </a:r>
          </a:p>
          <a:p>
            <a:pPr>
              <a:lnSpc>
                <a:spcPts val="1300"/>
              </a:lnSpc>
            </a:pPr>
            <a:r>
              <a:rPr lang="fr-FR" sz="1000" dirty="0"/>
              <a:t>Astrid </a:t>
            </a:r>
            <a:r>
              <a:rPr lang="fr-FR" sz="1000" dirty="0" err="1"/>
              <a:t>Hirschelmann</a:t>
            </a:r>
            <a:r>
              <a:rPr lang="fr-FR" sz="1000" dirty="0"/>
              <a:t> (PR)</a:t>
            </a:r>
          </a:p>
          <a:p>
            <a:pPr>
              <a:lnSpc>
                <a:spcPts val="1300"/>
              </a:lnSpc>
            </a:pPr>
            <a:r>
              <a:rPr lang="fr-FR" sz="1000" dirty="0"/>
              <a:t>Denis Jacquet (MC HDR)</a:t>
            </a:r>
          </a:p>
          <a:p>
            <a:pPr>
              <a:lnSpc>
                <a:spcPts val="1300"/>
              </a:lnSpc>
            </a:pPr>
            <a:r>
              <a:rPr lang="fr-FR" sz="1000" dirty="0"/>
              <a:t>Gladys Johnston (MC)</a:t>
            </a:r>
          </a:p>
          <a:p>
            <a:pPr>
              <a:lnSpc>
                <a:spcPts val="1300"/>
              </a:lnSpc>
            </a:pPr>
            <a:r>
              <a:rPr lang="fr-FR" sz="1000" dirty="0"/>
              <a:t>Céline </a:t>
            </a:r>
            <a:r>
              <a:rPr lang="fr-FR" sz="1000" dirty="0" err="1"/>
              <a:t>Lanoé</a:t>
            </a:r>
            <a:r>
              <a:rPr lang="fr-FR" sz="1000" dirty="0"/>
              <a:t> (MC)</a:t>
            </a:r>
          </a:p>
          <a:p>
            <a:pPr>
              <a:lnSpc>
                <a:spcPts val="1300"/>
              </a:lnSpc>
            </a:pPr>
            <a:r>
              <a:rPr lang="fr-FR" sz="1000" dirty="0"/>
              <a:t>Alexandre </a:t>
            </a:r>
            <a:r>
              <a:rPr lang="fr-FR" sz="1000" dirty="0" err="1"/>
              <a:t>Ledrait</a:t>
            </a:r>
            <a:r>
              <a:rPr lang="fr-FR" sz="1000" dirty="0"/>
              <a:t> (MC HDR)</a:t>
            </a:r>
          </a:p>
          <a:p>
            <a:pPr>
              <a:lnSpc>
                <a:spcPts val="1300"/>
              </a:lnSpc>
            </a:pPr>
            <a:r>
              <a:rPr lang="fr-FR" sz="1000" dirty="0"/>
              <a:t>Maud Lemercier (MC)</a:t>
            </a:r>
          </a:p>
          <a:p>
            <a:pPr>
              <a:lnSpc>
                <a:spcPts val="1300"/>
              </a:lnSpc>
            </a:pPr>
            <a:r>
              <a:rPr lang="fr-FR" sz="1000" dirty="0"/>
              <a:t>Amélie Lubin (MC)</a:t>
            </a:r>
          </a:p>
          <a:p>
            <a:pPr>
              <a:lnSpc>
                <a:spcPts val="1300"/>
              </a:lnSpc>
            </a:pPr>
            <a:r>
              <a:rPr lang="fr-FR" sz="1000" dirty="0"/>
              <a:t>Jessica Mange (MC HDR)</a:t>
            </a:r>
          </a:p>
          <a:p>
            <a:pPr>
              <a:lnSpc>
                <a:spcPts val="1300"/>
              </a:lnSpc>
            </a:pPr>
            <a:r>
              <a:rPr lang="fr-FR" sz="1000" dirty="0"/>
              <a:t>Michèle Molina (PR)</a:t>
            </a:r>
          </a:p>
          <a:p>
            <a:pPr>
              <a:lnSpc>
                <a:spcPts val="1300"/>
              </a:lnSpc>
            </a:pPr>
            <a:r>
              <a:rPr lang="fr-FR" sz="1000" dirty="0"/>
              <a:t>Vincent </a:t>
            </a:r>
            <a:r>
              <a:rPr lang="fr-FR" sz="1000" dirty="0" err="1"/>
              <a:t>Pillaud</a:t>
            </a:r>
            <a:r>
              <a:rPr lang="fr-FR" sz="1000" dirty="0"/>
              <a:t> (MC) </a:t>
            </a:r>
          </a:p>
          <a:p>
            <a:pPr>
              <a:lnSpc>
                <a:spcPts val="1300"/>
              </a:lnSpc>
            </a:pPr>
            <a:r>
              <a:rPr lang="fr-FR" sz="1000" dirty="0"/>
              <a:t>Nadine Proia-</a:t>
            </a:r>
            <a:r>
              <a:rPr lang="fr-FR" sz="1000" dirty="0" err="1"/>
              <a:t>Lelouey</a:t>
            </a:r>
            <a:r>
              <a:rPr lang="fr-FR" sz="1000" dirty="0"/>
              <a:t> (PR émérite)</a:t>
            </a:r>
          </a:p>
          <a:p>
            <a:pPr>
              <a:lnSpc>
                <a:spcPts val="1300"/>
              </a:lnSpc>
            </a:pPr>
            <a:r>
              <a:rPr lang="fr-FR" sz="1000" dirty="0"/>
              <a:t>Ludivine Ritz (MC HDR)</a:t>
            </a:r>
          </a:p>
          <a:p>
            <a:pPr>
              <a:lnSpc>
                <a:spcPts val="1300"/>
              </a:lnSpc>
            </a:pPr>
            <a:r>
              <a:rPr lang="fr-FR" sz="1000" dirty="0"/>
              <a:t>Sandrine Rossi (PR)</a:t>
            </a:r>
          </a:p>
          <a:p>
            <a:pPr>
              <a:lnSpc>
                <a:spcPts val="1300"/>
              </a:lnSpc>
            </a:pPr>
            <a:r>
              <a:rPr lang="fr-FR" sz="1000" dirty="0"/>
              <a:t>Coralie </a:t>
            </a:r>
            <a:r>
              <a:rPr lang="fr-FR" sz="1000" dirty="0" err="1"/>
              <a:t>Sann</a:t>
            </a:r>
            <a:r>
              <a:rPr lang="fr-FR" sz="1000" dirty="0"/>
              <a:t> (MC)</a:t>
            </a:r>
          </a:p>
          <a:p>
            <a:pPr>
              <a:lnSpc>
                <a:spcPts val="1300"/>
              </a:lnSpc>
            </a:pPr>
            <a:r>
              <a:rPr lang="fr-FR" sz="1000" dirty="0"/>
              <a:t>Cécile </a:t>
            </a:r>
            <a:r>
              <a:rPr lang="fr-FR" sz="1000" dirty="0" err="1"/>
              <a:t>Sénémeaud</a:t>
            </a:r>
            <a:r>
              <a:rPr lang="fr-FR" sz="1000" dirty="0"/>
              <a:t> (PR)</a:t>
            </a:r>
          </a:p>
          <a:p>
            <a:pPr>
              <a:lnSpc>
                <a:spcPts val="1300"/>
              </a:lnSpc>
            </a:pPr>
            <a:r>
              <a:rPr lang="fr-FR" sz="1000" dirty="0"/>
              <a:t>Marc </a:t>
            </a:r>
            <a:r>
              <a:rPr lang="fr-FR" sz="1000" dirty="0" err="1"/>
              <a:t>Zabalia</a:t>
            </a:r>
            <a:r>
              <a:rPr lang="fr-FR" sz="1000" dirty="0"/>
              <a:t> (PR)</a:t>
            </a:r>
          </a:p>
        </p:txBody>
      </p:sp>
      <p:sp>
        <p:nvSpPr>
          <p:cNvPr id="23" name="ZoneTexte 22"/>
          <p:cNvSpPr txBox="1"/>
          <p:nvPr/>
        </p:nvSpPr>
        <p:spPr>
          <a:xfrm>
            <a:off x="115174" y="1059023"/>
            <a:ext cx="9123717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700" b="1" dirty="0">
                <a:solidFill>
                  <a:schemeClr val="accent1"/>
                </a:solidFill>
              </a:rPr>
              <a:t>Laboratoire de Psychologie de Caen Normandie - LPCN - UR 7452</a:t>
            </a:r>
          </a:p>
        </p:txBody>
      </p:sp>
      <p:sp>
        <p:nvSpPr>
          <p:cNvPr id="27" name="Rectangle 26"/>
          <p:cNvSpPr/>
          <p:nvPr/>
        </p:nvSpPr>
        <p:spPr>
          <a:xfrm>
            <a:off x="90387" y="1424080"/>
            <a:ext cx="5705181" cy="276999"/>
          </a:xfrm>
          <a:prstGeom prst="rect">
            <a:avLst/>
          </a:prstGeom>
          <a:solidFill>
            <a:schemeClr val="accent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spAutoFit/>
          </a:bodyPr>
          <a:lstStyle/>
          <a:p>
            <a:pPr algn="ctr"/>
            <a:r>
              <a:rPr lang="fr-FR" sz="1200" b="1" dirty="0">
                <a:solidFill>
                  <a:schemeClr val="bg1"/>
                </a:solidFill>
              </a:rPr>
              <a:t>MEMBRES</a:t>
            </a:r>
            <a:r>
              <a:rPr lang="fr-FR" sz="1100" b="1" dirty="0"/>
              <a:t> </a:t>
            </a:r>
            <a:r>
              <a:rPr lang="fr-FR" sz="1200" b="1" dirty="0">
                <a:solidFill>
                  <a:schemeClr val="bg1"/>
                </a:solidFill>
              </a:rPr>
              <a:t>PERMANENTS</a:t>
            </a:r>
            <a:r>
              <a:rPr lang="fr-FR" sz="1100" b="1" dirty="0">
                <a:solidFill>
                  <a:schemeClr val="bg1"/>
                </a:solidFill>
              </a:rPr>
              <a:t> (</a:t>
            </a:r>
            <a:r>
              <a:rPr lang="fr-FR" sz="1200" b="1" dirty="0">
                <a:solidFill>
                  <a:schemeClr val="bg1"/>
                </a:solidFill>
              </a:rPr>
              <a:t>39</a:t>
            </a:r>
            <a:r>
              <a:rPr lang="fr-FR" sz="1100" b="1" dirty="0">
                <a:solidFill>
                  <a:schemeClr val="bg1"/>
                </a:solidFill>
              </a:rPr>
              <a:t>)</a:t>
            </a:r>
            <a:r>
              <a:rPr lang="fr-FR" sz="1100" b="1" dirty="0"/>
              <a:t> 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01604" y="2477339"/>
            <a:ext cx="1784463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050" b="1" dirty="0" err="1"/>
              <a:t>Enseignant.e.s-chercheur.e.s</a:t>
            </a:r>
            <a:endParaRPr lang="fr-FR" sz="1050" b="1" dirty="0"/>
          </a:p>
        </p:txBody>
      </p:sp>
      <p:sp>
        <p:nvSpPr>
          <p:cNvPr id="31" name="ZoneTexte 30"/>
          <p:cNvSpPr txBox="1"/>
          <p:nvPr/>
        </p:nvSpPr>
        <p:spPr>
          <a:xfrm>
            <a:off x="2259308" y="2863744"/>
            <a:ext cx="2927078" cy="735816"/>
          </a:xfrm>
          <a:prstGeom prst="rect">
            <a:avLst/>
          </a:prstGeom>
          <a:noFill/>
        </p:spPr>
        <p:txBody>
          <a:bodyPr wrap="square" tIns="0" rIns="81000" bIns="81000" numCol="2" rtlCol="0" anchor="ctr">
            <a:spAutoFit/>
          </a:bodyPr>
          <a:lstStyle/>
          <a:p>
            <a:pPr>
              <a:lnSpc>
                <a:spcPts val="1300"/>
              </a:lnSpc>
            </a:pPr>
            <a:r>
              <a:rPr lang="fr-FR" sz="1000" dirty="0"/>
              <a:t>Marie-Amélie Dupont</a:t>
            </a:r>
          </a:p>
          <a:p>
            <a:pPr>
              <a:lnSpc>
                <a:spcPts val="1300"/>
              </a:lnSpc>
            </a:pPr>
            <a:r>
              <a:rPr lang="fr-FR" sz="1000" dirty="0"/>
              <a:t>Charlotte Montcharmont</a:t>
            </a:r>
          </a:p>
          <a:p>
            <a:pPr>
              <a:lnSpc>
                <a:spcPts val="1300"/>
              </a:lnSpc>
            </a:pPr>
            <a:endParaRPr lang="fr-FR" sz="1000" dirty="0"/>
          </a:p>
          <a:p>
            <a:endParaRPr lang="fr-FR" sz="1000" dirty="0"/>
          </a:p>
        </p:txBody>
      </p:sp>
      <p:sp>
        <p:nvSpPr>
          <p:cNvPr id="33" name="Rectangle 32"/>
          <p:cNvSpPr/>
          <p:nvPr/>
        </p:nvSpPr>
        <p:spPr>
          <a:xfrm>
            <a:off x="2231704" y="2479797"/>
            <a:ext cx="1426994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050" b="1" dirty="0" err="1"/>
              <a:t>Ingénieur.e.s</a:t>
            </a:r>
            <a:r>
              <a:rPr lang="fr-FR" sz="1050" b="1" dirty="0"/>
              <a:t> d’études</a:t>
            </a:r>
          </a:p>
        </p:txBody>
      </p:sp>
      <p:sp>
        <p:nvSpPr>
          <p:cNvPr id="39" name="ZoneTexte 38"/>
          <p:cNvSpPr txBox="1"/>
          <p:nvPr/>
        </p:nvSpPr>
        <p:spPr>
          <a:xfrm>
            <a:off x="4305365" y="2858870"/>
            <a:ext cx="2047064" cy="2074516"/>
          </a:xfrm>
          <a:prstGeom prst="rect">
            <a:avLst/>
          </a:prstGeom>
          <a:noFill/>
        </p:spPr>
        <p:txBody>
          <a:bodyPr wrap="square" tIns="0" rIns="81000" bIns="81000" numCol="1" rtlCol="0" anchor="ctr">
            <a:spAutoFit/>
          </a:bodyPr>
          <a:lstStyle/>
          <a:p>
            <a:pPr>
              <a:lnSpc>
                <a:spcPts val="1300"/>
              </a:lnSpc>
            </a:pPr>
            <a:r>
              <a:rPr lang="fr-FR" sz="1000" dirty="0"/>
              <a:t>Audrey Brulé</a:t>
            </a:r>
          </a:p>
          <a:p>
            <a:pPr>
              <a:lnSpc>
                <a:spcPts val="1300"/>
              </a:lnSpc>
            </a:pPr>
            <a:r>
              <a:rPr lang="fr-FR" sz="1000" dirty="0"/>
              <a:t>Isaure </a:t>
            </a:r>
            <a:r>
              <a:rPr lang="fr-FR" sz="1000" dirty="0" err="1"/>
              <a:t>Chagneaud</a:t>
            </a:r>
            <a:endParaRPr lang="fr-FR" sz="1000" dirty="0"/>
          </a:p>
          <a:p>
            <a:pPr>
              <a:lnSpc>
                <a:spcPts val="1300"/>
              </a:lnSpc>
            </a:pPr>
            <a:r>
              <a:rPr lang="fr-FR" sz="1000" dirty="0"/>
              <a:t>Yoann Durand</a:t>
            </a:r>
          </a:p>
          <a:p>
            <a:pPr>
              <a:lnSpc>
                <a:spcPts val="1300"/>
              </a:lnSpc>
            </a:pPr>
            <a:r>
              <a:rPr lang="fr-FR" sz="1000" dirty="0"/>
              <a:t>Maëlle Fleury(ATER)</a:t>
            </a:r>
          </a:p>
          <a:p>
            <a:pPr>
              <a:lnSpc>
                <a:spcPts val="1300"/>
              </a:lnSpc>
            </a:pPr>
            <a:r>
              <a:rPr lang="fr-FR" sz="1000" dirty="0"/>
              <a:t>Maëva Garcia</a:t>
            </a:r>
          </a:p>
          <a:p>
            <a:pPr>
              <a:lnSpc>
                <a:spcPts val="1300"/>
              </a:lnSpc>
            </a:pPr>
            <a:r>
              <a:rPr lang="fr-FR" sz="1000" dirty="0" err="1"/>
              <a:t>Odran</a:t>
            </a:r>
            <a:r>
              <a:rPr lang="fr-FR" sz="1000" dirty="0"/>
              <a:t> Guilbert</a:t>
            </a:r>
          </a:p>
          <a:p>
            <a:pPr>
              <a:lnSpc>
                <a:spcPts val="1300"/>
              </a:lnSpc>
            </a:pPr>
            <a:r>
              <a:rPr lang="fr-FR" sz="1000" dirty="0" err="1"/>
              <a:t>Fériel</a:t>
            </a:r>
            <a:r>
              <a:rPr lang="fr-FR" sz="1000" dirty="0"/>
              <a:t> </a:t>
            </a:r>
            <a:r>
              <a:rPr lang="fr-FR" sz="1000" dirty="0" err="1"/>
              <a:t>Houheche</a:t>
            </a:r>
            <a:endParaRPr lang="fr-FR" sz="1000" dirty="0"/>
          </a:p>
          <a:p>
            <a:pPr>
              <a:lnSpc>
                <a:spcPts val="1300"/>
              </a:lnSpc>
            </a:pPr>
            <a:r>
              <a:rPr lang="fr-FR" sz="1000" dirty="0"/>
              <a:t>Mélanie Magnin</a:t>
            </a:r>
          </a:p>
          <a:p>
            <a:pPr>
              <a:lnSpc>
                <a:spcPts val="1300"/>
              </a:lnSpc>
            </a:pPr>
            <a:r>
              <a:rPr lang="fr-FR" sz="1000" dirty="0"/>
              <a:t>Sophie Pigeon</a:t>
            </a:r>
          </a:p>
          <a:p>
            <a:pPr>
              <a:lnSpc>
                <a:spcPts val="1300"/>
              </a:lnSpc>
            </a:pPr>
            <a:r>
              <a:rPr lang="fr-FR" sz="1000" dirty="0"/>
              <a:t>Mélodie Ramseyer</a:t>
            </a:r>
          </a:p>
          <a:p>
            <a:pPr>
              <a:lnSpc>
                <a:spcPts val="1300"/>
              </a:lnSpc>
            </a:pPr>
            <a:r>
              <a:rPr lang="fr-FR" sz="1000" dirty="0"/>
              <a:t>Lana Strika-Bruneau</a:t>
            </a:r>
          </a:p>
          <a:p>
            <a:pPr>
              <a:lnSpc>
                <a:spcPts val="1300"/>
              </a:lnSpc>
            </a:pPr>
            <a:r>
              <a:rPr lang="fr-FR" sz="1000" dirty="0"/>
              <a:t>Christopher Valente</a:t>
            </a:r>
          </a:p>
        </p:txBody>
      </p:sp>
      <p:sp>
        <p:nvSpPr>
          <p:cNvPr id="40" name="Rectangle 39"/>
          <p:cNvSpPr/>
          <p:nvPr/>
        </p:nvSpPr>
        <p:spPr>
          <a:xfrm>
            <a:off x="4305365" y="2491767"/>
            <a:ext cx="941283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050" b="1" dirty="0" err="1"/>
              <a:t>Doctorant.e.s</a:t>
            </a:r>
            <a:endParaRPr lang="fr-FR" sz="1050" b="1" dirty="0"/>
          </a:p>
        </p:txBody>
      </p:sp>
      <p:sp>
        <p:nvSpPr>
          <p:cNvPr id="44" name="ZoneTexte 43"/>
          <p:cNvSpPr txBox="1"/>
          <p:nvPr/>
        </p:nvSpPr>
        <p:spPr>
          <a:xfrm>
            <a:off x="6945917" y="1987410"/>
            <a:ext cx="2424616" cy="3074790"/>
          </a:xfrm>
          <a:prstGeom prst="rect">
            <a:avLst/>
          </a:prstGeom>
          <a:noFill/>
        </p:spPr>
        <p:txBody>
          <a:bodyPr wrap="square" tIns="0" rIns="81000" bIns="81000" numCol="1" rtlCol="0" anchor="ctr">
            <a:spAutoFit/>
          </a:bodyPr>
          <a:lstStyle/>
          <a:p>
            <a:pPr>
              <a:lnSpc>
                <a:spcPts val="1300"/>
              </a:lnSpc>
            </a:pPr>
            <a:r>
              <a:rPr lang="fr-FR" sz="1000" dirty="0"/>
              <a:t>Pauline </a:t>
            </a:r>
            <a:r>
              <a:rPr lang="fr-FR" sz="1000" dirty="0" err="1"/>
              <a:t>Allix</a:t>
            </a:r>
            <a:r>
              <a:rPr lang="fr-FR" sz="1000" dirty="0"/>
              <a:t> </a:t>
            </a:r>
          </a:p>
          <a:p>
            <a:pPr>
              <a:lnSpc>
                <a:spcPts val="1300"/>
              </a:lnSpc>
            </a:pPr>
            <a:r>
              <a:rPr lang="fr-FR" sz="1000" dirty="0"/>
              <a:t>Anaëlle </a:t>
            </a:r>
            <a:r>
              <a:rPr lang="fr-FR" sz="1000" dirty="0" err="1"/>
              <a:t>Bazire</a:t>
            </a:r>
            <a:endParaRPr lang="fr-FR" sz="1000" dirty="0"/>
          </a:p>
          <a:p>
            <a:pPr>
              <a:lnSpc>
                <a:spcPts val="1300"/>
              </a:lnSpc>
            </a:pPr>
            <a:r>
              <a:rPr lang="fr-FR" sz="1000" dirty="0"/>
              <a:t>Fabien Bitu (MC)</a:t>
            </a:r>
          </a:p>
          <a:p>
            <a:pPr>
              <a:lnSpc>
                <a:spcPts val="1300"/>
              </a:lnSpc>
            </a:pPr>
            <a:r>
              <a:rPr lang="fr-FR" sz="1000" dirty="0"/>
              <a:t>Caroline </a:t>
            </a:r>
            <a:r>
              <a:rPr lang="fr-FR" sz="1000" dirty="0" err="1"/>
              <a:t>Cheam-Bernière</a:t>
            </a:r>
            <a:endParaRPr lang="fr-FR" sz="1000" dirty="0"/>
          </a:p>
          <a:p>
            <a:pPr>
              <a:lnSpc>
                <a:spcPts val="1300"/>
              </a:lnSpc>
            </a:pPr>
            <a:r>
              <a:rPr lang="fr-FR" sz="1000" dirty="0"/>
              <a:t>Anna Cognet-</a:t>
            </a:r>
            <a:r>
              <a:rPr lang="fr-FR" sz="1000" dirty="0" err="1"/>
              <a:t>Kayem</a:t>
            </a:r>
            <a:endParaRPr lang="fr-FR" sz="1000" dirty="0"/>
          </a:p>
          <a:p>
            <a:pPr>
              <a:lnSpc>
                <a:spcPts val="1300"/>
              </a:lnSpc>
            </a:pPr>
            <a:r>
              <a:rPr lang="fr-FR" sz="1000" dirty="0"/>
              <a:t>Guénaëlle Conseil</a:t>
            </a:r>
          </a:p>
          <a:p>
            <a:pPr>
              <a:lnSpc>
                <a:spcPts val="1300"/>
              </a:lnSpc>
            </a:pPr>
            <a:r>
              <a:rPr lang="fr-FR" sz="1000" dirty="0"/>
              <a:t>Renaud </a:t>
            </a:r>
            <a:r>
              <a:rPr lang="fr-FR" sz="1000" dirty="0" err="1"/>
              <a:t>Coppalle</a:t>
            </a:r>
            <a:r>
              <a:rPr lang="fr-FR" sz="1000" dirty="0"/>
              <a:t> (MC)</a:t>
            </a:r>
          </a:p>
          <a:p>
            <a:pPr>
              <a:lnSpc>
                <a:spcPts val="1300"/>
              </a:lnSpc>
            </a:pPr>
            <a:r>
              <a:rPr lang="fr-FR" sz="1000" dirty="0"/>
              <a:t>Sonia De Abreu</a:t>
            </a:r>
          </a:p>
          <a:p>
            <a:pPr>
              <a:lnSpc>
                <a:spcPts val="1300"/>
              </a:lnSpc>
            </a:pPr>
            <a:r>
              <a:rPr lang="fr-FR" sz="1000" dirty="0"/>
              <a:t>Victoria Dumont</a:t>
            </a:r>
          </a:p>
          <a:p>
            <a:pPr>
              <a:lnSpc>
                <a:spcPts val="1300"/>
              </a:lnSpc>
            </a:pPr>
            <a:r>
              <a:rPr lang="fr-FR" sz="1000" dirty="0"/>
              <a:t>Sandrine </a:t>
            </a:r>
            <a:r>
              <a:rPr lang="fr-FR" sz="1000" dirty="0" err="1"/>
              <a:t>Letrecher</a:t>
            </a:r>
            <a:endParaRPr lang="fr-FR" sz="1000" dirty="0"/>
          </a:p>
          <a:p>
            <a:pPr>
              <a:lnSpc>
                <a:spcPts val="1300"/>
              </a:lnSpc>
            </a:pPr>
            <a:r>
              <a:rPr lang="fr-FR" sz="1000" dirty="0"/>
              <a:t>Charline Madelaine</a:t>
            </a:r>
          </a:p>
          <a:p>
            <a:pPr>
              <a:lnSpc>
                <a:spcPts val="1300"/>
              </a:lnSpc>
            </a:pPr>
            <a:r>
              <a:rPr lang="fr-FR" sz="1000" dirty="0"/>
              <a:t>Nicolas Mauny (MC)</a:t>
            </a:r>
          </a:p>
          <a:p>
            <a:pPr>
              <a:lnSpc>
                <a:spcPts val="1300"/>
              </a:lnSpc>
            </a:pPr>
            <a:r>
              <a:rPr lang="fr-FR" sz="1000" dirty="0"/>
              <a:t>Arnaud Mortier (PRAG)</a:t>
            </a:r>
          </a:p>
          <a:p>
            <a:pPr>
              <a:lnSpc>
                <a:spcPts val="1300"/>
              </a:lnSpc>
            </a:pPr>
            <a:r>
              <a:rPr lang="fr-FR" sz="1000" dirty="0"/>
              <a:t>Delphine Peyrat</a:t>
            </a:r>
          </a:p>
          <a:p>
            <a:pPr>
              <a:lnSpc>
                <a:spcPts val="1300"/>
              </a:lnSpc>
            </a:pPr>
            <a:r>
              <a:rPr lang="fr-FR" sz="1000" dirty="0"/>
              <a:t>Nadège Roche-</a:t>
            </a:r>
            <a:r>
              <a:rPr lang="fr-FR" sz="1000" dirty="0" err="1"/>
              <a:t>Labarbe</a:t>
            </a:r>
            <a:r>
              <a:rPr lang="fr-FR" sz="1000" dirty="0"/>
              <a:t> (MC HDR)</a:t>
            </a:r>
          </a:p>
          <a:p>
            <a:pPr>
              <a:lnSpc>
                <a:spcPts val="1300"/>
              </a:lnSpc>
            </a:pPr>
            <a:r>
              <a:rPr lang="fr-FR" sz="1000" dirty="0"/>
              <a:t>Salma </a:t>
            </a:r>
            <a:r>
              <a:rPr lang="fr-FR" sz="1000" dirty="0" err="1"/>
              <a:t>Sadaka</a:t>
            </a:r>
            <a:endParaRPr lang="fr-FR" sz="1000" dirty="0"/>
          </a:p>
          <a:p>
            <a:pPr>
              <a:lnSpc>
                <a:spcPts val="1300"/>
              </a:lnSpc>
            </a:pPr>
            <a:r>
              <a:rPr lang="fr-FR" sz="1000" dirty="0"/>
              <a:t>Camille </a:t>
            </a:r>
            <a:r>
              <a:rPr lang="fr-FR" sz="1000" dirty="0" err="1"/>
              <a:t>Sanrey</a:t>
            </a:r>
            <a:r>
              <a:rPr lang="fr-FR" sz="1000" dirty="0"/>
              <a:t> (MC)</a:t>
            </a:r>
          </a:p>
          <a:p>
            <a:pPr>
              <a:lnSpc>
                <a:spcPts val="1300"/>
              </a:lnSpc>
            </a:pPr>
            <a:r>
              <a:rPr lang="fr-FR" sz="1000" dirty="0"/>
              <a:t>Romain Veille</a:t>
            </a:r>
          </a:p>
        </p:txBody>
      </p:sp>
      <p:sp>
        <p:nvSpPr>
          <p:cNvPr id="46" name="Rectangle 45"/>
          <p:cNvSpPr/>
          <p:nvPr/>
        </p:nvSpPr>
        <p:spPr>
          <a:xfrm>
            <a:off x="5795569" y="1424080"/>
            <a:ext cx="3187960" cy="276999"/>
          </a:xfrm>
          <a:prstGeom prst="rect">
            <a:avLst/>
          </a:prstGeom>
          <a:solidFill>
            <a:schemeClr val="accent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spAutoFit/>
          </a:bodyPr>
          <a:lstStyle/>
          <a:p>
            <a:pPr algn="ctr"/>
            <a:r>
              <a:rPr lang="fr-FR" sz="1200" b="1" dirty="0">
                <a:solidFill>
                  <a:schemeClr val="bg1"/>
                </a:solidFill>
              </a:rPr>
              <a:t>MEMBRES</a:t>
            </a:r>
            <a:r>
              <a:rPr lang="fr-FR" sz="1200" b="1" dirty="0"/>
              <a:t> </a:t>
            </a:r>
            <a:r>
              <a:rPr lang="fr-FR" sz="1200" b="1" dirty="0">
                <a:solidFill>
                  <a:schemeClr val="bg1"/>
                </a:solidFill>
              </a:rPr>
              <a:t>ASSOCIÉS (18)</a:t>
            </a:r>
            <a:endParaRPr lang="fr-FR" sz="1200" b="1" dirty="0"/>
          </a:p>
        </p:txBody>
      </p:sp>
      <p:sp>
        <p:nvSpPr>
          <p:cNvPr id="52" name="ZoneTexte 51"/>
          <p:cNvSpPr txBox="1"/>
          <p:nvPr/>
        </p:nvSpPr>
        <p:spPr>
          <a:xfrm>
            <a:off x="84736" y="6611476"/>
            <a:ext cx="493184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5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LPCN · UR 7452 – Septembre 2025</a:t>
            </a:r>
          </a:p>
          <a:p>
            <a:endParaRPr lang="fr-FR" sz="7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69" name="Connecteur droit 68"/>
          <p:cNvCxnSpPr/>
          <p:nvPr/>
        </p:nvCxnSpPr>
        <p:spPr>
          <a:xfrm>
            <a:off x="115174" y="6584574"/>
            <a:ext cx="8868769" cy="4635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" name="Image 1">
            <a:extLst>
              <a:ext uri="{FF2B5EF4-FFF2-40B4-BE49-F238E27FC236}">
                <a16:creationId xmlns:a16="http://schemas.microsoft.com/office/drawing/2014/main" id="{AB216033-C2BF-4D1E-8979-A2C1FF5490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3945" y="98659"/>
            <a:ext cx="6909584" cy="866949"/>
          </a:xfrm>
          <a:prstGeom prst="rect">
            <a:avLst/>
          </a:prstGeom>
        </p:spPr>
      </p:pic>
      <p:sp>
        <p:nvSpPr>
          <p:cNvPr id="5" name="AutoShape 2" descr="https://unicloud.unicaen.fr/index.php/core/preview?fileId=13248822&amp;x=1920&amp;y=1080&amp;a=true">
            <a:extLst>
              <a:ext uri="{FF2B5EF4-FFF2-40B4-BE49-F238E27FC236}">
                <a16:creationId xmlns:a16="http://schemas.microsoft.com/office/drawing/2014/main" id="{5AB36BF3-295C-423E-B382-97EABA31CCD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57700" y="3314700"/>
            <a:ext cx="2286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fr-FR" sz="1350"/>
          </a:p>
        </p:txBody>
      </p: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3CB3F537-63A0-4577-8845-6DCB56F84508}"/>
              </a:ext>
            </a:extLst>
          </p:cNvPr>
          <p:cNvCxnSpPr>
            <a:cxnSpLocks/>
          </p:cNvCxnSpPr>
          <p:nvPr/>
        </p:nvCxnSpPr>
        <p:spPr>
          <a:xfrm flipH="1">
            <a:off x="179524" y="2752128"/>
            <a:ext cx="5945196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D117A419-D0EC-4270-AB13-EC61BCD06121}"/>
              </a:ext>
            </a:extLst>
          </p:cNvPr>
          <p:cNvSpPr/>
          <p:nvPr/>
        </p:nvSpPr>
        <p:spPr>
          <a:xfrm>
            <a:off x="2229077" y="5627341"/>
            <a:ext cx="1245854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050" b="1" dirty="0"/>
              <a:t>Post-</a:t>
            </a:r>
            <a:r>
              <a:rPr lang="fr-FR" sz="1050" b="1" dirty="0" err="1"/>
              <a:t>doctorant.e.s</a:t>
            </a:r>
            <a:endParaRPr lang="fr-FR" sz="1050" b="1" dirty="0"/>
          </a:p>
        </p:txBody>
      </p: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0CE66B76-75B8-4532-8CF9-DD2FABBA26C0}"/>
              </a:ext>
            </a:extLst>
          </p:cNvPr>
          <p:cNvCxnSpPr>
            <a:cxnSpLocks/>
          </p:cNvCxnSpPr>
          <p:nvPr/>
        </p:nvCxnSpPr>
        <p:spPr>
          <a:xfrm flipH="1">
            <a:off x="2300953" y="5899727"/>
            <a:ext cx="1642063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6F9CE89D-898D-421C-B6B8-B9BDE2772341}"/>
              </a:ext>
            </a:extLst>
          </p:cNvPr>
          <p:cNvSpPr/>
          <p:nvPr/>
        </p:nvSpPr>
        <p:spPr>
          <a:xfrm>
            <a:off x="2296567" y="5970839"/>
            <a:ext cx="998991" cy="2512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1300"/>
              </a:lnSpc>
            </a:pPr>
            <a:r>
              <a:rPr lang="fr-FR" sz="1000" dirty="0"/>
              <a:t>Thomas Lehoux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B7B6A11-92A1-47BC-A4E5-60309C4A7EE0}"/>
              </a:ext>
            </a:extLst>
          </p:cNvPr>
          <p:cNvSpPr/>
          <p:nvPr/>
        </p:nvSpPr>
        <p:spPr>
          <a:xfrm>
            <a:off x="145256" y="1731274"/>
            <a:ext cx="723275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100" b="1" dirty="0"/>
              <a:t>Direction</a:t>
            </a:r>
          </a:p>
        </p:txBody>
      </p: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FFC56722-9ECE-41A6-8EC1-DF23F724B170}"/>
              </a:ext>
            </a:extLst>
          </p:cNvPr>
          <p:cNvCxnSpPr>
            <a:cxnSpLocks/>
          </p:cNvCxnSpPr>
          <p:nvPr/>
        </p:nvCxnSpPr>
        <p:spPr>
          <a:xfrm flipH="1">
            <a:off x="172803" y="1993391"/>
            <a:ext cx="1642063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53F4F6D2-9CF6-4C7E-BB28-DD6BC15F905B}"/>
              </a:ext>
            </a:extLst>
          </p:cNvPr>
          <p:cNvSpPr/>
          <p:nvPr/>
        </p:nvSpPr>
        <p:spPr>
          <a:xfrm>
            <a:off x="145256" y="1987410"/>
            <a:ext cx="4572000" cy="41549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sz="1050" dirty="0"/>
              <a:t>Cécile </a:t>
            </a:r>
            <a:r>
              <a:rPr lang="fr-FR" sz="1050" dirty="0" err="1"/>
              <a:t>Sénémeaud</a:t>
            </a:r>
            <a:r>
              <a:rPr lang="fr-FR" sz="1050" dirty="0"/>
              <a:t> (directrice) </a:t>
            </a:r>
          </a:p>
          <a:p>
            <a:r>
              <a:rPr lang="fr-FR" sz="1050" dirty="0"/>
              <a:t>Sandrine Rossi (directrice-adjointe)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1F72AD5-62A7-4D58-A901-01465BA6C63A}"/>
              </a:ext>
            </a:extLst>
          </p:cNvPr>
          <p:cNvSpPr/>
          <p:nvPr/>
        </p:nvSpPr>
        <p:spPr>
          <a:xfrm>
            <a:off x="2229077" y="4104966"/>
            <a:ext cx="1718740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050" b="1" dirty="0" err="1"/>
              <a:t>Ingénieur.e.s</a:t>
            </a:r>
            <a:r>
              <a:rPr lang="fr-FR" sz="1050" b="1" dirty="0"/>
              <a:t> de recherches</a:t>
            </a:r>
          </a:p>
        </p:txBody>
      </p: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765FB3F1-E97B-490E-A85A-F47855AC340D}"/>
              </a:ext>
            </a:extLst>
          </p:cNvPr>
          <p:cNvCxnSpPr>
            <a:cxnSpLocks/>
          </p:cNvCxnSpPr>
          <p:nvPr/>
        </p:nvCxnSpPr>
        <p:spPr>
          <a:xfrm flipH="1">
            <a:off x="2300953" y="4377352"/>
            <a:ext cx="1642063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B71AE271-62F2-4BE0-9713-BD9C4CC8B2D7}"/>
              </a:ext>
            </a:extLst>
          </p:cNvPr>
          <p:cNvSpPr/>
          <p:nvPr/>
        </p:nvSpPr>
        <p:spPr>
          <a:xfrm>
            <a:off x="2296567" y="4448464"/>
            <a:ext cx="1362874" cy="41793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1300"/>
              </a:lnSpc>
            </a:pPr>
            <a:r>
              <a:rPr lang="fr-FR" sz="1000" dirty="0"/>
              <a:t>Sandrine </a:t>
            </a:r>
            <a:r>
              <a:rPr lang="fr-FR" sz="1000" dirty="0" err="1"/>
              <a:t>Letrecher</a:t>
            </a:r>
            <a:endParaRPr lang="fr-FR" sz="1000" dirty="0"/>
          </a:p>
          <a:p>
            <a:pPr>
              <a:lnSpc>
                <a:spcPts val="1300"/>
              </a:lnSpc>
            </a:pPr>
            <a:r>
              <a:rPr lang="fr-FR" sz="1000" dirty="0"/>
              <a:t>Viet Chau Linh Nguyen</a:t>
            </a:r>
          </a:p>
        </p:txBody>
      </p:sp>
    </p:spTree>
    <p:extLst>
      <p:ext uri="{BB962C8B-B14F-4D97-AF65-F5344CB8AC3E}">
        <p14:creationId xmlns:p14="http://schemas.microsoft.com/office/powerpoint/2010/main" val="401342009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1532</TotalTime>
  <Words>266</Words>
  <Application>Microsoft Office PowerPoint</Application>
  <PresentationFormat>Affichage à l'écran (4:3)</PresentationFormat>
  <Paragraphs>69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Charlotte Montcharm</dc:creator>
  <cp:lastModifiedBy>montcharmont</cp:lastModifiedBy>
  <cp:revision>87</cp:revision>
  <dcterms:created xsi:type="dcterms:W3CDTF">2020-09-03T12:51:09Z</dcterms:created>
  <dcterms:modified xsi:type="dcterms:W3CDTF">2025-09-02T13:09:02Z</dcterms:modified>
</cp:coreProperties>
</file>